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8" r:id="rId4"/>
    <p:sldId id="269" r:id="rId5"/>
    <p:sldId id="270" r:id="rId6"/>
    <p:sldId id="264" r:id="rId7"/>
    <p:sldId id="258" r:id="rId8"/>
    <p:sldId id="267" r:id="rId9"/>
    <p:sldId id="257" r:id="rId10"/>
    <p:sldId id="259" r:id="rId11"/>
    <p:sldId id="260" r:id="rId12"/>
    <p:sldId id="261" r:id="rId13"/>
    <p:sldId id="262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3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FAB977AD-60DE-4E0D-A0A0-686A33C8285B}" type="datetimeFigureOut">
              <a:rPr lang="en-US" smtClean="0"/>
              <a:pPr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719CBA19-C99C-4B27-8A31-0AF7D1071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u9tSxpqcLSk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lzXZO3W_Mrc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mU_9y_MoYLA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3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Microsoft_Word_97_-_2004_Document2.doc"/><Relationship Id="rId8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HECgS98d1_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Number Sense &amp; The Arithmetic of Whole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Shelby Ferreira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Terms</a:t>
            </a:r>
          </a:p>
          <a:p>
            <a:r>
              <a:rPr lang="en-US" dirty="0" smtClean="0"/>
              <a:t>Difference</a:t>
            </a:r>
          </a:p>
          <a:p>
            <a:r>
              <a:rPr lang="en-US" dirty="0" smtClean="0"/>
              <a:t>Notation</a:t>
            </a:r>
          </a:p>
          <a:p>
            <a:r>
              <a:rPr lang="en-US" dirty="0" smtClean="0"/>
              <a:t>Inverse of addition</a:t>
            </a:r>
          </a:p>
          <a:p>
            <a:r>
              <a:rPr lang="en-US" dirty="0" smtClean="0"/>
              <a:t>NOT commutative</a:t>
            </a:r>
          </a:p>
          <a:p>
            <a:r>
              <a:rPr lang="en-US" dirty="0" smtClean="0"/>
              <a:t>Number line (moving to the left)</a:t>
            </a:r>
          </a:p>
          <a:p>
            <a:r>
              <a:rPr lang="en-US" dirty="0" smtClean="0">
                <a:hlinkClick r:id="rId2"/>
              </a:rPr>
              <a:t>https://www.youtube.com/watch?v=u9tSxpqcLSk</a:t>
            </a:r>
            <a:endParaRPr lang="en-US" dirty="0" smtClean="0"/>
          </a:p>
          <a:p>
            <a:r>
              <a:rPr lang="en-US" dirty="0" smtClean="0"/>
              <a:t>Example: 9874 – 4238 = (Try with subtraction without borrowing)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Factors</a:t>
            </a:r>
          </a:p>
          <a:p>
            <a:r>
              <a:rPr lang="en-US" dirty="0" smtClean="0"/>
              <a:t>Product</a:t>
            </a:r>
          </a:p>
          <a:p>
            <a:r>
              <a:rPr lang="en-US" dirty="0" smtClean="0"/>
              <a:t>Notation</a:t>
            </a:r>
          </a:p>
          <a:p>
            <a:r>
              <a:rPr lang="en-US" dirty="0" smtClean="0"/>
              <a:t>Related to addition. How?</a:t>
            </a:r>
          </a:p>
          <a:p>
            <a:r>
              <a:rPr lang="en-US" dirty="0" smtClean="0"/>
              <a:t>Commutative</a:t>
            </a:r>
          </a:p>
          <a:p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://www.youtube.com/watch?v=lzXZO3W_Mrc</a:t>
            </a:r>
            <a:endParaRPr lang="en-US" dirty="0" smtClean="0"/>
          </a:p>
          <a:p>
            <a:r>
              <a:rPr lang="en-US" dirty="0" smtClean="0"/>
              <a:t>Example: 86 x 23 = (Try with Japanese multiplication)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Dividend</a:t>
            </a:r>
          </a:p>
          <a:p>
            <a:r>
              <a:rPr lang="en-US" dirty="0" smtClean="0"/>
              <a:t>Divisor</a:t>
            </a:r>
          </a:p>
          <a:p>
            <a:r>
              <a:rPr lang="en-US" dirty="0" smtClean="0"/>
              <a:t>Quotient</a:t>
            </a:r>
          </a:p>
          <a:p>
            <a:r>
              <a:rPr lang="en-US" dirty="0" smtClean="0"/>
              <a:t>Notation</a:t>
            </a:r>
          </a:p>
          <a:p>
            <a:r>
              <a:rPr lang="en-US" dirty="0" smtClean="0"/>
              <a:t>Inverse of multiplication</a:t>
            </a:r>
          </a:p>
          <a:p>
            <a:r>
              <a:rPr lang="en-US" dirty="0" smtClean="0"/>
              <a:t>Related to subtraction. How?</a:t>
            </a:r>
          </a:p>
          <a:p>
            <a:r>
              <a:rPr lang="en-US" dirty="0" smtClean="0"/>
              <a:t>NOT commutative</a:t>
            </a:r>
          </a:p>
          <a:p>
            <a:r>
              <a:rPr lang="en-US" u="sng" dirty="0">
                <a:hlinkClick r:id="rId2"/>
              </a:rPr>
              <a:t>https://www.youtube.com/watch?v=</a:t>
            </a:r>
            <a:r>
              <a:rPr lang="en-US" u="sng" dirty="0" smtClean="0">
                <a:hlinkClick r:id="rId2"/>
              </a:rPr>
              <a:t>mU_9y_MoYLA</a:t>
            </a:r>
            <a:endParaRPr lang="en-US" u="sng" dirty="0" smtClean="0"/>
          </a:p>
          <a:p>
            <a:r>
              <a:rPr lang="en-US" dirty="0" smtClean="0"/>
              <a:t>Example: 558 / 97 = (Try with hangman long division)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Parentheses</a:t>
            </a:r>
          </a:p>
          <a:p>
            <a:r>
              <a:rPr lang="en-US" dirty="0" smtClean="0"/>
              <a:t>Exponents</a:t>
            </a:r>
          </a:p>
          <a:p>
            <a:r>
              <a:rPr lang="en-US" dirty="0" smtClean="0"/>
              <a:t>Multiplication &amp; Division (left to right in the order that they appear)</a:t>
            </a:r>
          </a:p>
          <a:p>
            <a:r>
              <a:rPr lang="en-US" dirty="0" smtClean="0"/>
              <a:t>Addition &amp; Subtraction (left to right in the order that they appear)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Arithmetic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Properties of Real Numbers </a:t>
            </a:r>
          </a:p>
          <a:p>
            <a:r>
              <a:rPr lang="en-US" dirty="0" smtClean="0"/>
              <a:t>Rules of Arithmetic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346805"/>
              </p:ext>
            </p:extLst>
          </p:nvPr>
        </p:nvGraphicFramePr>
        <p:xfrm>
          <a:off x="1219200" y="3124200"/>
          <a:ext cx="2629347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6019800" imgH="7848600" progId="Word.Document.8">
                  <p:embed/>
                </p:oleObj>
              </mc:Choice>
              <mc:Fallback>
                <p:oleObj name="Document" r:id="rId4" imgW="6019800" imgH="784860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19200" y="3124200"/>
                        <a:ext cx="2629347" cy="342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305226"/>
              </p:ext>
            </p:extLst>
          </p:nvPr>
        </p:nvGraphicFramePr>
        <p:xfrm>
          <a:off x="5488860" y="3276600"/>
          <a:ext cx="2054939" cy="2854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7" imgW="5943600" imgH="8255000" progId="Word.Document.8">
                  <p:embed/>
                </p:oleObj>
              </mc:Choice>
              <mc:Fallback>
                <p:oleObj name="Document" r:id="rId7" imgW="5943600" imgH="825500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88860" y="3276600"/>
                        <a:ext cx="2054939" cy="2854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2151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Exit Ticket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225824"/>
              </p:ext>
            </p:extLst>
          </p:nvPr>
        </p:nvGraphicFramePr>
        <p:xfrm>
          <a:off x="3076575" y="1735138"/>
          <a:ext cx="2989263" cy="405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Document" r:id="rId3" imgW="5943600" imgH="8064500" progId="Word.Document.12">
                  <p:embed/>
                </p:oleObj>
              </mc:Choice>
              <mc:Fallback>
                <p:oleObj name="Document" r:id="rId3" imgW="5943600" imgH="8064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6575" y="1735138"/>
                        <a:ext cx="2989263" cy="4056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6441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Approximate the length and width of the room.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Estimate the area of the room.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2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1,354,294,466 </a:t>
            </a:r>
          </a:p>
        </p:txBody>
      </p:sp>
    </p:spTree>
    <p:extLst>
      <p:ext uri="{BB962C8B-B14F-4D97-AF65-F5344CB8AC3E}">
        <p14:creationId xmlns:p14="http://schemas.microsoft.com/office/powerpoint/2010/main" val="2963013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1,354,294,466 </a:t>
            </a:r>
            <a:r>
              <a:rPr lang="en-US" dirty="0" smtClean="0"/>
              <a:t>+ </a:t>
            </a:r>
            <a:r>
              <a:rPr lang="en-US" dirty="0"/>
              <a:t>5 billion, six-hundred thirty-seven million, and five-hundred twenty-eight </a:t>
            </a:r>
          </a:p>
        </p:txBody>
      </p:sp>
    </p:spTree>
    <p:extLst>
      <p:ext uri="{BB962C8B-B14F-4D97-AF65-F5344CB8AC3E}">
        <p14:creationId xmlns:p14="http://schemas.microsoft.com/office/powerpoint/2010/main" val="3203337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1,354,294,466 </a:t>
            </a:r>
            <a:endParaRPr lang="en-US" dirty="0" smtClean="0"/>
          </a:p>
          <a:p>
            <a:r>
              <a:rPr lang="en-US" dirty="0" smtClean="0"/>
              <a:t>Standard form</a:t>
            </a:r>
          </a:p>
          <a:p>
            <a:r>
              <a:rPr lang="en-US" smtClean="0"/>
              <a:t>Expanded form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062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Calculate the cost of health insurance per family based on the data in this cartoon. 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124200"/>
            <a:ext cx="663383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+</a:t>
            </a:r>
          </a:p>
          <a:p>
            <a:r>
              <a:rPr lang="en-US" dirty="0" smtClean="0"/>
              <a:t>−</a:t>
            </a:r>
          </a:p>
          <a:p>
            <a:r>
              <a:rPr lang="en-US" smtClean="0"/>
              <a:t>×,  )(, *, </a:t>
            </a:r>
            <a:r>
              <a:rPr lang="en-US" dirty="0" err="1" smtClean="0"/>
              <a:t>ab</a:t>
            </a:r>
            <a:endParaRPr lang="en-US" dirty="0" smtClean="0"/>
          </a:p>
          <a:p>
            <a:r>
              <a:rPr lang="en-US" dirty="0" smtClean="0"/>
              <a:t>÷, /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&lt; less than</a:t>
            </a:r>
            <a:endParaRPr lang="en-US" dirty="0"/>
          </a:p>
          <a:p>
            <a:r>
              <a:rPr lang="en-US" b="1" dirty="0"/>
              <a:t>&gt; greater than </a:t>
            </a:r>
            <a:endParaRPr lang="en-US" dirty="0"/>
          </a:p>
          <a:p>
            <a:r>
              <a:rPr lang="en-US" b="1" dirty="0"/>
              <a:t>≤ less than or equal to</a:t>
            </a:r>
            <a:endParaRPr lang="en-US" dirty="0"/>
          </a:p>
          <a:p>
            <a:r>
              <a:rPr lang="en-US" b="1" dirty="0"/>
              <a:t>≥ greater than or equal to</a:t>
            </a:r>
            <a:endParaRPr lang="en-US" dirty="0"/>
          </a:p>
          <a:p>
            <a:r>
              <a:rPr lang="en-US" b="1" dirty="0"/>
              <a:t>≠ not equal to</a:t>
            </a:r>
            <a:endParaRPr lang="en-US" dirty="0"/>
          </a:p>
          <a:p>
            <a:r>
              <a:rPr lang="en-US" b="1" dirty="0"/>
              <a:t>= equal to</a:t>
            </a:r>
            <a:endParaRPr lang="en-US" dirty="0"/>
          </a:p>
          <a:p>
            <a:r>
              <a:rPr lang="en-US" b="1" dirty="0"/>
              <a:t>≅ approximately equal to</a:t>
            </a:r>
            <a:endParaRPr lang="en-US" dirty="0"/>
          </a:p>
          <a:p>
            <a:r>
              <a:rPr lang="en-US" b="1" dirty="0"/>
              <a:t>≈ approximately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91322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Terms/addends</a:t>
            </a:r>
          </a:p>
          <a:p>
            <a:r>
              <a:rPr lang="en-US" dirty="0" smtClean="0"/>
              <a:t>Sum</a:t>
            </a:r>
          </a:p>
          <a:p>
            <a:r>
              <a:rPr lang="en-US" dirty="0" smtClean="0"/>
              <a:t>Notation</a:t>
            </a:r>
          </a:p>
          <a:p>
            <a:r>
              <a:rPr lang="en-US" dirty="0" smtClean="0"/>
              <a:t>Commutative</a:t>
            </a:r>
          </a:p>
          <a:p>
            <a:r>
              <a:rPr lang="en-US" dirty="0" smtClean="0"/>
              <a:t>Number line (moving to the right)</a:t>
            </a:r>
          </a:p>
          <a:p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://www.youtube.com/watch?v=</a:t>
            </a:r>
            <a:r>
              <a:rPr lang="en-US" u="sng" dirty="0" smtClean="0">
                <a:hlinkClick r:id="rId2"/>
              </a:rPr>
              <a:t>HECgS98d1_A</a:t>
            </a:r>
            <a:endParaRPr lang="en-US" u="sng" dirty="0" smtClean="0"/>
          </a:p>
          <a:p>
            <a:r>
              <a:rPr lang="en-US" dirty="0" smtClean="0"/>
              <a:t>Example: 59+78 (Try with strategies 1, 2, and 3)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126</TotalTime>
  <Words>325</Words>
  <Application>Microsoft Macintosh PowerPoint</Application>
  <PresentationFormat>On-screen Show (4:3)</PresentationFormat>
  <Paragraphs>75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Inkwell</vt:lpstr>
      <vt:lpstr>Document</vt:lpstr>
      <vt:lpstr>Microsoft Word Document</vt:lpstr>
      <vt:lpstr>Number Sense &amp; The Arithmetic of Whole Numbers</vt:lpstr>
      <vt:lpstr>Group Activity</vt:lpstr>
      <vt:lpstr>Rounding</vt:lpstr>
      <vt:lpstr>Estimating</vt:lpstr>
      <vt:lpstr>Place Value</vt:lpstr>
      <vt:lpstr>Group Activity</vt:lpstr>
      <vt:lpstr>Basic Operations</vt:lpstr>
      <vt:lpstr>Symbols</vt:lpstr>
      <vt:lpstr>Addition</vt:lpstr>
      <vt:lpstr>Subtraction</vt:lpstr>
      <vt:lpstr>Multiplication</vt:lpstr>
      <vt:lpstr>Division</vt:lpstr>
      <vt:lpstr>Order of Operations</vt:lpstr>
      <vt:lpstr>Properties of Arithmetic</vt:lpstr>
      <vt:lpstr>Exit Ticket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Arithmetic of Whole Numbers</dc:title>
  <dc:creator>UC_Staff</dc:creator>
  <cp:lastModifiedBy>Shelby  Ferreira </cp:lastModifiedBy>
  <cp:revision>12</cp:revision>
  <dcterms:created xsi:type="dcterms:W3CDTF">2014-01-13T14:56:25Z</dcterms:created>
  <dcterms:modified xsi:type="dcterms:W3CDTF">2015-12-25T01:45:21Z</dcterms:modified>
</cp:coreProperties>
</file>